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295" r:id="rId2"/>
    <p:sldId id="348" r:id="rId3"/>
    <p:sldId id="342" r:id="rId4"/>
    <p:sldId id="256" r:id="rId5"/>
    <p:sldId id="257" r:id="rId6"/>
    <p:sldId id="461" r:id="rId7"/>
    <p:sldId id="343" r:id="rId8"/>
    <p:sldId id="355" r:id="rId9"/>
    <p:sldId id="300" r:id="rId10"/>
    <p:sldId id="260" r:id="rId11"/>
    <p:sldId id="306" r:id="rId12"/>
    <p:sldId id="346" r:id="rId13"/>
    <p:sldId id="460" r:id="rId14"/>
    <p:sldId id="350" r:id="rId15"/>
    <p:sldId id="354" r:id="rId16"/>
    <p:sldId id="336" r:id="rId17"/>
    <p:sldId id="337" r:id="rId18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itchFamily="34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C826E"/>
    <a:srgbClr val="99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6" autoAdjust="0"/>
    <p:restoredTop sz="93486" autoAdjust="0"/>
  </p:normalViewPr>
  <p:slideViewPr>
    <p:cSldViewPr>
      <p:cViewPr varScale="1">
        <p:scale>
          <a:sx n="102" d="100"/>
          <a:sy n="102" d="100"/>
        </p:scale>
        <p:origin x="108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altLang="zh-TW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13B0B8B6-3A0F-4C64-8850-30C912D18BB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B17AE-4744-45B8-8D9E-BDA54D4CC89D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664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zh-TW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BAA0059-75D7-4BDE-8F15-54892A9972A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CBC9A-D47B-473C-A992-165E3B95212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3AC45-0094-4C46-B4C3-2AD9C1F7C57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348DD0E-E2E3-42CB-9D14-85F2B871D05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E6A17-3E61-48D9-9AC2-1FBE2B23AD6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8FF80-741E-429B-9324-13B5CC2FD43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2C725-E1BC-4D6E-A902-3C3A7A3C8BC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2059F-F295-4246-BD63-285B5530930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B05055-220A-4EC5-8235-3391EFE44F7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13736-F0A3-423E-AE3B-3A2F65887AC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79CB-7C4B-4E04-B133-D744CFBBA3B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94A2D-646E-49CB-B507-1280567C9BD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endParaRPr lang="en-US" altLang="zh-TW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endParaRPr lang="en-US" altLang="zh-TW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C4BB13CF-A071-40DF-AE0F-371AAAA9313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295400"/>
            <a:ext cx="7772400" cy="1006475"/>
          </a:xfrm>
        </p:spPr>
        <p:txBody>
          <a:bodyPr/>
          <a:lstStyle/>
          <a:p>
            <a:r>
              <a:rPr lang="zh-TW" altLang="en-US" sz="6400">
                <a:latin typeface="Times New Roman" pitchFamily="18" charset="0"/>
                <a:ea typeface="標楷體" pitchFamily="65" charset="-120"/>
              </a:rPr>
              <a:t>什麼是統計？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552" y="3501008"/>
            <a:ext cx="7272808" cy="3167905"/>
          </a:xfrm>
        </p:spPr>
        <p:txBody>
          <a:bodyPr/>
          <a:lstStyle/>
          <a:p>
            <a:pPr algn="l"/>
            <a:r>
              <a:rPr lang="zh-TW" altLang="en-US" sz="3600" dirty="0">
                <a:latin typeface="Times New Roman" pitchFamily="18" charset="0"/>
                <a:ea typeface="標楷體" pitchFamily="65" charset="-120"/>
              </a:rPr>
              <a:t>政治大學統計系余清祥</a:t>
            </a:r>
          </a:p>
          <a:p>
            <a:pPr algn="l"/>
            <a:r>
              <a:rPr lang="en-US" altLang="zh-TW" sz="3600" dirty="0">
                <a:latin typeface="Times New Roman" pitchFamily="18" charset="0"/>
                <a:ea typeface="標楷體" pitchFamily="65" charset="-120"/>
              </a:rPr>
              <a:t>2026</a:t>
            </a:r>
            <a:r>
              <a:rPr lang="zh-TW" altLang="en-US" sz="3600" dirty="0">
                <a:latin typeface="Times New Roman" pitchFamily="18" charset="0"/>
                <a:ea typeface="標楷體" pitchFamily="65" charset="-120"/>
              </a:rPr>
              <a:t>年</a:t>
            </a:r>
            <a:r>
              <a:rPr lang="en-US" altLang="zh-TW" sz="3600" dirty="0">
                <a:latin typeface="Times New Roman" pitchFamily="18" charset="0"/>
                <a:ea typeface="標楷體" pitchFamily="65" charset="-120"/>
              </a:rPr>
              <a:t>6</a:t>
            </a:r>
            <a:r>
              <a:rPr lang="zh-TW" altLang="en-US" sz="3600" dirty="0">
                <a:latin typeface="Times New Roman" pitchFamily="18" charset="0"/>
                <a:ea typeface="標楷體" pitchFamily="65" charset="-120"/>
              </a:rPr>
              <a:t>月</a:t>
            </a:r>
            <a:r>
              <a:rPr lang="en-US" altLang="zh-TW" sz="3600" dirty="0">
                <a:latin typeface="Times New Roman" pitchFamily="18" charset="0"/>
                <a:ea typeface="標楷體" pitchFamily="65" charset="-120"/>
              </a:rPr>
              <a:t>29</a:t>
            </a:r>
            <a:r>
              <a:rPr lang="zh-TW" altLang="en-US" sz="3600" dirty="0">
                <a:latin typeface="Times New Roman" pitchFamily="18" charset="0"/>
                <a:ea typeface="標楷體" pitchFamily="65" charset="-120"/>
              </a:rPr>
              <a:t>日及</a:t>
            </a:r>
            <a:r>
              <a:rPr lang="en-US" altLang="zh-TW" sz="3600" dirty="0">
                <a:latin typeface="Times New Roman" pitchFamily="18" charset="0"/>
                <a:ea typeface="標楷體" pitchFamily="65" charset="-120"/>
              </a:rPr>
              <a:t>30</a:t>
            </a:r>
            <a:r>
              <a:rPr lang="zh-TW" altLang="en-US" sz="3600" dirty="0">
                <a:latin typeface="Times New Roman" pitchFamily="18" charset="0"/>
                <a:ea typeface="標楷體" pitchFamily="65" charset="-120"/>
              </a:rPr>
              <a:t>日 </a:t>
            </a:r>
          </a:p>
          <a:p>
            <a:pPr algn="l"/>
            <a:r>
              <a:rPr lang="en-US" altLang="zh-TW" sz="3600" dirty="0">
                <a:latin typeface="Times New Roman" pitchFamily="18" charset="0"/>
                <a:ea typeface="標楷體" pitchFamily="65" charset="-120"/>
              </a:rPr>
              <a:t>Email: csyue@nccu.edu.tw</a:t>
            </a:r>
          </a:p>
          <a:p>
            <a:pPr algn="l"/>
            <a:r>
              <a:rPr lang="en-US" altLang="zh-TW" sz="3600" dirty="0">
                <a:latin typeface="Times New Roman" pitchFamily="18" charset="0"/>
                <a:ea typeface="標楷體" pitchFamily="65" charset="-120"/>
              </a:rPr>
              <a:t>   http://csyue.nccu.edu.tw</a:t>
            </a:r>
          </a:p>
        </p:txBody>
      </p:sp>
      <p:pic>
        <p:nvPicPr>
          <p:cNvPr id="54276" name="Picture 4" descr="BS00580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2075" y="3573016"/>
            <a:ext cx="3331925" cy="2807741"/>
          </a:xfrm>
          <a:prstGeom prst="rect">
            <a:avLst/>
          </a:prstGeom>
          <a:noFill/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6372200" y="2401888"/>
            <a:ext cx="25922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Summer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617538"/>
            <a:ext cx="7414592" cy="1143000"/>
          </a:xfrm>
          <a:solidFill>
            <a:schemeClr val="bg1"/>
          </a:solidFill>
        </p:spPr>
        <p:txBody>
          <a:bodyPr/>
          <a:lstStyle/>
          <a:p>
            <a:r>
              <a:rPr lang="zh-TW" altLang="en-US">
                <a:latin typeface="Times New Roman" pitchFamily="18" charset="0"/>
                <a:ea typeface="標楷體" pitchFamily="65" charset="-120"/>
              </a:rPr>
              <a:t>資訊與知識的價值</a:t>
            </a:r>
            <a:r>
              <a:rPr lang="en-US" altLang="zh-TW" sz="3800"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3800">
                <a:latin typeface="Times New Roman" pitchFamily="18" charset="0"/>
                <a:ea typeface="標楷體" pitchFamily="65" charset="-120"/>
              </a:rPr>
              <a:t>資料採礦</a:t>
            </a:r>
            <a:r>
              <a:rPr lang="en-US" altLang="zh-TW" sz="3800">
                <a:latin typeface="Times New Roman" pitchFamily="18" charset="0"/>
                <a:ea typeface="標楷體" pitchFamily="65" charset="-120"/>
              </a:rPr>
              <a:t>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28055"/>
            <a:ext cx="7992252" cy="4114800"/>
          </a:xfrm>
          <a:solidFill>
            <a:schemeClr val="bg1"/>
          </a:solidFill>
        </p:spPr>
        <p:txBody>
          <a:bodyPr/>
          <a:lstStyle/>
          <a:p>
            <a:pPr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資料挖掘</a:t>
            </a:r>
            <a:r>
              <a:rPr lang="en-US" altLang="zh-TW" dirty="0">
                <a:latin typeface="Times New Roman" pitchFamily="18" charset="0"/>
                <a:ea typeface="標楷體" pitchFamily="65" charset="-120"/>
              </a:rPr>
              <a:t>(Data Mining)</a:t>
            </a: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的範例：</a:t>
            </a:r>
            <a:r>
              <a:rPr lang="zh-TW" altLang="en-US" sz="4400" dirty="0">
                <a:latin typeface="Times New Roman" pitchFamily="18" charset="0"/>
                <a:ea typeface="標楷體" pitchFamily="65" charset="-120"/>
              </a:rPr>
              <a:t>＄</a:t>
            </a:r>
            <a:r>
              <a:rPr lang="zh-TW" altLang="en-US" sz="3600" dirty="0">
                <a:latin typeface="Times New Roman" pitchFamily="18" charset="0"/>
                <a:ea typeface="標楷體" pitchFamily="65" charset="-120"/>
              </a:rPr>
              <a:t>＄</a:t>
            </a:r>
            <a:r>
              <a:rPr lang="zh-TW" altLang="en-US" sz="2800" dirty="0">
                <a:latin typeface="Times New Roman" pitchFamily="18" charset="0"/>
                <a:ea typeface="標楷體" pitchFamily="65" charset="-120"/>
              </a:rPr>
              <a:t>＄</a:t>
            </a:r>
            <a:r>
              <a:rPr lang="zh-TW" altLang="en-US" sz="1400" dirty="0">
                <a:latin typeface="Times New Roman" pitchFamily="18" charset="0"/>
                <a:ea typeface="標楷體" pitchFamily="65" charset="-120"/>
              </a:rPr>
              <a:t>＄</a:t>
            </a:r>
          </a:p>
          <a:p>
            <a:pPr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	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 協助超級市場促銷及陳設商品</a:t>
            </a:r>
          </a:p>
        </p:txBody>
      </p: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838200" y="4267200"/>
          <a:ext cx="1419225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" name="Document" r:id="rId3" imgW="8848725" imgH="12858750" progId="">
                  <p:embed/>
                </p:oleObj>
              </mc:Choice>
              <mc:Fallback>
                <p:oleObj name="Document" r:id="rId3" imgW="8848725" imgH="1285875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267200"/>
                        <a:ext cx="1419225" cy="206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3200400" y="4648200"/>
          <a:ext cx="1819275" cy="166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3" name="Document" r:id="rId5" imgW="9201150" imgH="10391775" progId="">
                  <p:embed/>
                </p:oleObj>
              </mc:Choice>
              <mc:Fallback>
                <p:oleObj name="Document" r:id="rId5" imgW="9201150" imgH="10391775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648200"/>
                        <a:ext cx="1819275" cy="166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/>
          <p:cNvGraphicFramePr>
            <a:graphicFrameLocks noChangeAspect="1"/>
          </p:cNvGraphicFramePr>
          <p:nvPr/>
        </p:nvGraphicFramePr>
        <p:xfrm>
          <a:off x="6019800" y="4419600"/>
          <a:ext cx="1749425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4" name="Document" r:id="rId7" imgW="8848725" imgH="11849100" progId="">
                  <p:embed/>
                </p:oleObj>
              </mc:Choice>
              <mc:Fallback>
                <p:oleObj name="Document" r:id="rId7" imgW="8848725" imgH="118491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419600"/>
                        <a:ext cx="1749425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990600" y="5791200"/>
            <a:ext cx="1235075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0" lang="en-US" altLang="zh-TW" sz="1400">
                <a:solidFill>
                  <a:schemeClr val="tx2"/>
                </a:solidFill>
                <a:latin typeface="Comic Sans MS" pitchFamily="66" charset="0"/>
              </a:rPr>
              <a:t>Customer1</a:t>
            </a:r>
            <a:endParaRPr kumimoji="0" lang="en-US" altLang="zh-TW" sz="1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581400" y="6096000"/>
            <a:ext cx="1235075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0" lang="en-US" altLang="zh-TW" sz="1400">
                <a:solidFill>
                  <a:schemeClr val="tx2"/>
                </a:solidFill>
                <a:latin typeface="Comic Sans MS" pitchFamily="66" charset="0"/>
              </a:rPr>
              <a:t>Customer2</a:t>
            </a:r>
            <a:endParaRPr kumimoji="0" lang="en-US" altLang="zh-TW" sz="1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400800" y="5867400"/>
            <a:ext cx="1235075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0" lang="en-US" altLang="zh-TW" sz="1400">
                <a:solidFill>
                  <a:schemeClr val="tx2"/>
                </a:solidFill>
                <a:latin typeface="Comic Sans MS" pitchFamily="66" charset="0"/>
              </a:rPr>
              <a:t>Customer3</a:t>
            </a:r>
            <a:endParaRPr kumimoji="0" lang="en-US" altLang="zh-TW" sz="1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85800" y="3581400"/>
            <a:ext cx="2209800" cy="581025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0" lang="en-US" altLang="zh-TW" sz="1600">
                <a:solidFill>
                  <a:srgbClr val="FFFF99"/>
                </a:solidFill>
                <a:latin typeface="Comic Sans MS" pitchFamily="66" charset="0"/>
              </a:rPr>
              <a:t>Milk, eggs, sugar, bread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3124200" y="4114800"/>
            <a:ext cx="2559050" cy="336550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zh-TW" sz="1600">
                <a:solidFill>
                  <a:srgbClr val="FFFF99"/>
                </a:solidFill>
                <a:latin typeface="Comic Sans MS" pitchFamily="66" charset="0"/>
              </a:rPr>
              <a:t>Milk, eggs, cereal, bread</a:t>
            </a:r>
            <a:r>
              <a:rPr kumimoji="0" lang="en-US" altLang="zh-TW" sz="1600">
                <a:latin typeface="Comic Sans MS" pitchFamily="66" charset="0"/>
              </a:rPr>
              <a:t> </a:t>
            </a: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324600" y="3886200"/>
            <a:ext cx="1257300" cy="336550"/>
          </a:xfrm>
          <a:prstGeom prst="rect">
            <a:avLst/>
          </a:prstGeom>
          <a:solidFill>
            <a:schemeClr val="accent1"/>
          </a:solidFill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0" lang="en-US" altLang="zh-TW" sz="1600">
                <a:solidFill>
                  <a:srgbClr val="FFFF99"/>
                </a:solidFill>
                <a:latin typeface="Comic Sans MS" pitchFamily="66" charset="0"/>
              </a:rPr>
              <a:t>Eggs, sugar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17538"/>
            <a:ext cx="8260407" cy="1143000"/>
          </a:xfrm>
          <a:solidFill>
            <a:schemeClr val="bg1"/>
          </a:solidFill>
        </p:spPr>
        <p:txBody>
          <a:bodyPr/>
          <a:lstStyle/>
          <a:p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沃馬特量販店</a:t>
            </a:r>
            <a:r>
              <a:rPr lang="en-US" altLang="zh-TW" dirty="0">
                <a:latin typeface="Times New Roman" pitchFamily="18" charset="0"/>
                <a:ea typeface="標楷體" pitchFamily="65" charset="-120"/>
              </a:rPr>
              <a:t>(Wal-Mart)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065" y="1844824"/>
            <a:ext cx="8260407" cy="4941887"/>
          </a:xfrm>
          <a:solidFill>
            <a:schemeClr val="bg1"/>
          </a:solidFill>
        </p:spPr>
        <p:txBody>
          <a:bodyPr/>
          <a:lstStyle/>
          <a:p>
            <a:pPr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沃馬特最先蒐集、分析顧客資料，並以整理所得的資訊，提高銷售業績。</a:t>
            </a:r>
          </a:p>
          <a:p>
            <a:pPr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分析發現美國消費者在週末購物時，許多人會同時購買</a:t>
            </a:r>
            <a:r>
              <a:rPr lang="zh-TW" altLang="en-US" sz="3600" b="1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Wingdings" pitchFamily="2" charset="2"/>
              </a:rPr>
              <a:t>尿布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及</a:t>
            </a:r>
            <a:r>
              <a:rPr lang="zh-TW" altLang="en-US" sz="3600" b="1" u="sng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sym typeface="Wingdings" pitchFamily="2" charset="2"/>
              </a:rPr>
              <a:t>啤酒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。</a:t>
            </a:r>
          </a:p>
          <a:p>
            <a:pPr>
              <a:buSzPct val="100000"/>
            </a:pPr>
            <a:r>
              <a:rPr lang="zh-TW" altLang="en-US" sz="3600" b="1" u="sng" dirty="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問題：</a:t>
            </a: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為什麼這兩種商品會一起購買？又如何將這份資訊轉變為業績？</a:t>
            </a:r>
          </a:p>
          <a:p>
            <a:pPr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註：沃馬特美國西南部發跡，剛開始是一家五金行，現在是全美最大的百貨零售業者。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/>
      <p:bldP spid="70659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itchFamily="18" charset="0"/>
                <a:ea typeface="標楷體" pitchFamily="65" charset="-120"/>
              </a:rPr>
              <a:t>商學院有</a:t>
            </a:r>
            <a:r>
              <a:rPr lang="en-US" altLang="zh-TW">
                <a:latin typeface="Times New Roman" pitchFamily="18" charset="0"/>
                <a:ea typeface="標楷體" pitchFamily="65" charset="-120"/>
              </a:rPr>
              <a:t>3G (</a:t>
            </a:r>
            <a:r>
              <a:rPr lang="zh-TW" altLang="en-US">
                <a:latin typeface="Times New Roman" pitchFamily="18" charset="0"/>
                <a:ea typeface="標楷體" pitchFamily="65" charset="-120"/>
              </a:rPr>
              <a:t>三「計」</a:t>
            </a:r>
            <a:r>
              <a:rPr lang="en-US" altLang="zh-TW">
                <a:latin typeface="Times New Roman" pitchFamily="18" charset="0"/>
                <a:ea typeface="標楷體" pitchFamily="65" charset="-120"/>
              </a:rPr>
              <a:t>)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844675"/>
            <a:ext cx="7772400" cy="4435475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en-US" altLang="zh-TW" sz="40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	   </a:t>
            </a:r>
            <a:r>
              <a:rPr lang="zh-TW" altLang="en-US" sz="4000">
                <a:latin typeface="Times New Roman" pitchFamily="18" charset="0"/>
                <a:ea typeface="標楷體" pitchFamily="65" charset="-120"/>
              </a:rPr>
              <a:t>會計</a:t>
            </a:r>
            <a:r>
              <a:rPr lang="zh-TW" altLang="en-US" sz="4000">
                <a:latin typeface="Times New Roman" pitchFamily="18" charset="0"/>
                <a:ea typeface="標楷體" pitchFamily="65" charset="-120"/>
                <a:sym typeface="Symbol" pitchFamily="18" charset="2"/>
              </a:rPr>
              <a:t> 很快忘記！</a:t>
            </a:r>
          </a:p>
          <a:p>
            <a:pPr>
              <a:lnSpc>
                <a:spcPct val="115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zh-TW" altLang="en-US" sz="4000">
                <a:latin typeface="Times New Roman" pitchFamily="18" charset="0"/>
                <a:ea typeface="標楷體" pitchFamily="65" charset="-120"/>
                <a:sym typeface="Symbol" pitchFamily="18" charset="2"/>
              </a:rPr>
              <a:t>	  	   經濟經常忘記！！</a:t>
            </a:r>
          </a:p>
          <a:p>
            <a:pPr>
              <a:lnSpc>
                <a:spcPct val="115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zh-TW" altLang="en-US" sz="4000">
                <a:latin typeface="Times New Roman" pitchFamily="18" charset="0"/>
                <a:ea typeface="標楷體" pitchFamily="65" charset="-120"/>
                <a:sym typeface="Symbol" pitchFamily="18" charset="2"/>
              </a:rPr>
              <a:t>			 統計通通忘記！！！</a:t>
            </a:r>
          </a:p>
          <a:p>
            <a:pPr>
              <a:lnSpc>
                <a:spcPct val="115000"/>
              </a:lnSpc>
              <a:spcBef>
                <a:spcPct val="25000"/>
              </a:spcBef>
              <a:buFont typeface="Wingdings" pitchFamily="2" charset="2"/>
              <a:buNone/>
            </a:pPr>
            <a:endParaRPr lang="zh-TW" altLang="en-US" sz="1200">
              <a:latin typeface="Times New Roman" pitchFamily="18" charset="0"/>
              <a:ea typeface="標楷體" pitchFamily="65" charset="-120"/>
              <a:sym typeface="Symbol" pitchFamily="18" charset="2"/>
            </a:endParaRPr>
          </a:p>
          <a:p>
            <a:pPr>
              <a:lnSpc>
                <a:spcPct val="115000"/>
              </a:lnSpc>
              <a:spcBef>
                <a:spcPct val="25000"/>
              </a:spcBef>
              <a:buFont typeface="Wingdings" pitchFamily="2" charset="2"/>
              <a:buNone/>
            </a:pPr>
            <a:r>
              <a:rPr lang="zh-TW" altLang="en-US" sz="3600">
                <a:latin typeface="Times New Roman" pitchFamily="18" charset="0"/>
                <a:ea typeface="標楷體" pitchFamily="65" charset="-120"/>
                <a:sym typeface="Symbol" pitchFamily="18" charset="2"/>
              </a:rPr>
              <a:t>  註：為什麼這三門課特別棘手，統計 似乎最難上手？</a:t>
            </a:r>
          </a:p>
        </p:txBody>
      </p:sp>
      <p:pic>
        <p:nvPicPr>
          <p:cNvPr id="118788" name="Picture 4" descr="bd05092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08275"/>
            <a:ext cx="2089150" cy="18970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  <p:bldP spid="1187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67544" y="602377"/>
            <a:ext cx="7793037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zh-TW" altLang="en-US" sz="4400" dirty="0">
                <a:solidFill>
                  <a:schemeClr val="tx2"/>
                </a:solidFill>
                <a:ea typeface="標楷體" pitchFamily="65" charset="-120"/>
              </a:rPr>
              <a:t>馬克吐溫對統計的想法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161256" y="19192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4000" dirty="0">
                <a:latin typeface="Times New Roman" pitchFamily="18" charset="0"/>
              </a:rPr>
              <a:t>There are three kinds of lies: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3600" dirty="0">
                <a:latin typeface="Times New Roman" pitchFamily="18" charset="0"/>
              </a:rPr>
              <a:t>		Lies,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3600" dirty="0">
                <a:latin typeface="Times New Roman" pitchFamily="18" charset="0"/>
              </a:rPr>
              <a:t>		</a:t>
            </a:r>
            <a:r>
              <a:rPr lang="en-US" altLang="zh-TW" sz="5400" dirty="0">
                <a:latin typeface="Times New Roman" pitchFamily="18" charset="0"/>
              </a:rPr>
              <a:t>	Damned lies,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TW" sz="3600" dirty="0">
                <a:latin typeface="Times New Roman" pitchFamily="18" charset="0"/>
              </a:rPr>
              <a:t>				  and  </a:t>
            </a:r>
            <a:r>
              <a:rPr lang="en-US" altLang="zh-TW" sz="6600" dirty="0">
                <a:latin typeface="Times New Roman" pitchFamily="18" charset="0"/>
              </a:rPr>
              <a:t>Statistics!!</a:t>
            </a:r>
            <a:r>
              <a:rPr lang="en-US" altLang="zh-TW" sz="5000" dirty="0">
                <a:latin typeface="Times New Roman" pitchFamily="18" charset="0"/>
              </a:rPr>
              <a:t> </a:t>
            </a:r>
          </a:p>
        </p:txBody>
      </p:sp>
      <p:pic>
        <p:nvPicPr>
          <p:cNvPr id="16388" name="Picture 4" descr="tutu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38599"/>
            <a:ext cx="2808312" cy="229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987824" y="5670848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by Benjamin Disraeli (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英國首相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4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 autoUpdateAnimBg="0"/>
      <p:bldP spid="1638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620688"/>
            <a:ext cx="7793037" cy="1143000"/>
          </a:xfrm>
        </p:spPr>
        <p:txBody>
          <a:bodyPr/>
          <a:lstStyle/>
          <a:p>
            <a:r>
              <a:rPr lang="zh-TW" altLang="en-US" sz="4000" dirty="0">
                <a:latin typeface="Times New Roman" pitchFamily="18" charset="0"/>
                <a:ea typeface="標楷體" pitchFamily="65" charset="-120"/>
              </a:rPr>
              <a:t>「商業數量方法」課程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844675"/>
            <a:ext cx="8419852" cy="475297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每週一三上午、週二四上午上課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一分鐘報告</a:t>
            </a:r>
            <a:endParaRPr lang="zh-TW" altLang="en-US" sz="2800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總計四次作業、四次案例分析</a:t>
            </a:r>
            <a:endParaRPr lang="zh-TW" altLang="en-US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統計軟體（</a:t>
            </a:r>
            <a:r>
              <a:rPr lang="en-US" altLang="zh-TW" dirty="0">
                <a:latin typeface="Times New Roman" pitchFamily="18" charset="0"/>
                <a:ea typeface="標楷體" pitchFamily="65" charset="-120"/>
              </a:rPr>
              <a:t>Excel</a:t>
            </a: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為主）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除了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Excel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之外，如有需要也會介紹其他統計軟體（例如：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R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）；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也可使用其他熟悉的分析軟體。</a:t>
            </a:r>
            <a:endParaRPr lang="zh-TW" altLang="en-US" dirty="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123908" name="Picture 4" descr="c-har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16632"/>
            <a:ext cx="2016224" cy="382309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itchFamily="18" charset="0"/>
                <a:ea typeface="標楷體" pitchFamily="65" charset="-120"/>
              </a:rPr>
              <a:t>學習統計的幾個要素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844824"/>
            <a:ext cx="7772400" cy="4465637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解決問題大致有以下幾個要素：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如何定義、測量？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(e.g. Variable Format, Data Collection)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如何判斷、取捨？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(e.g. Estimation, Prediction, Testing)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如何詮釋、增加附加價值？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(e.g. Utility, Decision)</a:t>
            </a:r>
            <a:endParaRPr lang="en-US" altLang="zh-TW" dirty="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128004" name="Picture 4" descr="c-b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4623"/>
            <a:ext cx="2094146" cy="25954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幾本有趣的參考書籍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523" y="1844824"/>
            <a:ext cx="8060953" cy="4595664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看漫畫，學統計</a:t>
            </a:r>
            <a:r>
              <a:rPr lang="en-US" altLang="zh-TW" dirty="0">
                <a:latin typeface="Times New Roman" pitchFamily="18" charset="0"/>
                <a:ea typeface="標楷體" pitchFamily="65" charset="-120"/>
              </a:rPr>
              <a:t>(2003)</a:t>
            </a: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，天下文化出版。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Pct val="100000"/>
              <a:buNone/>
            </a:pPr>
            <a:r>
              <a:rPr lang="zh-TW" altLang="en-US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The Cartoon Guide to Statistics (1993) </a:t>
            </a:r>
            <a:endParaRPr lang="en-US" altLang="zh-TW" dirty="0">
              <a:latin typeface="Times New Roman" pitchFamily="18" charset="0"/>
              <a:ea typeface="標楷體" pitchFamily="65" charset="-12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統計，讓數字說話</a:t>
            </a:r>
            <a:r>
              <a:rPr lang="en-US" altLang="zh-TW" dirty="0">
                <a:latin typeface="Times New Roman" pitchFamily="18" charset="0"/>
                <a:ea typeface="標楷體" pitchFamily="65" charset="-120"/>
              </a:rPr>
              <a:t>(1998)</a:t>
            </a: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，鄭惟厚翻譯， 天下文化出版。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哈佛經驗：如何讀大學－菁英學生暢談怎樣善用大學資源</a:t>
            </a:r>
            <a:r>
              <a:rPr lang="en-US" altLang="zh-TW" dirty="0">
                <a:latin typeface="Times New Roman" pitchFamily="18" charset="0"/>
                <a:ea typeface="標楷體" pitchFamily="65" charset="-120"/>
              </a:rPr>
              <a:t>(2002)</a:t>
            </a: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，立緒出版。</a:t>
            </a:r>
          </a:p>
          <a:p>
            <a:pPr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你管別人怎麼想：科學奇才費曼博士</a:t>
            </a:r>
            <a:r>
              <a:rPr lang="en-US" altLang="zh-TW" dirty="0">
                <a:latin typeface="Times New Roman" pitchFamily="18" charset="0"/>
                <a:ea typeface="標楷體" pitchFamily="65" charset="-120"/>
              </a:rPr>
              <a:t>(2005)</a:t>
            </a: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，天下文化出版。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92150"/>
            <a:ext cx="8857109" cy="259283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zh-TW" altLang="en-US" sz="7200" dirty="0">
                <a:ea typeface="標楷體" pitchFamily="65" charset="-120"/>
              </a:rPr>
              <a:t>祝大家有好的開始！</a:t>
            </a:r>
            <a:br>
              <a:rPr lang="zh-TW" altLang="en-US" sz="7200" dirty="0">
                <a:ea typeface="標楷體" pitchFamily="65" charset="-120"/>
              </a:rPr>
            </a:br>
            <a:endParaRPr lang="zh-TW" altLang="en-US" sz="6400" dirty="0">
              <a:ea typeface="標楷體" pitchFamily="65" charset="-12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989138"/>
            <a:ext cx="7772400" cy="4114800"/>
          </a:xfrm>
        </p:spPr>
        <p:txBody>
          <a:bodyPr/>
          <a:lstStyle/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</p:txBody>
      </p:sp>
      <p:pic>
        <p:nvPicPr>
          <p:cNvPr id="109572" name="Picture 4" descr="SO0103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5" y="2632406"/>
            <a:ext cx="3895254" cy="391761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zh-TW" altLang="en-US" sz="4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什麼是統計</a:t>
            </a:r>
            <a:r>
              <a:rPr lang="en-US" altLang="zh-TW" sz="4800">
                <a:solidFill>
                  <a:schemeClr val="tx2"/>
                </a:solidFill>
                <a:latin typeface="Times New Roman" pitchFamily="18" charset="0"/>
                <a:ea typeface="標楷體" pitchFamily="65" charset="-120"/>
              </a:rPr>
              <a:t>?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67544" y="1844824"/>
            <a:ext cx="5112568" cy="411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25000"/>
              </a:lnSpc>
              <a:spcBef>
                <a:spcPct val="20000"/>
              </a:spcBef>
              <a:buClr>
                <a:schemeClr val="folHlink"/>
              </a:buClr>
              <a:buSzPct val="100000"/>
              <a:buFont typeface="Wingdings" pitchFamily="2" charset="2"/>
              <a:buChar char="n"/>
            </a:pPr>
            <a:r>
              <a:rPr lang="zh-TW" altLang="en-US" sz="3400" dirty="0">
                <a:latin typeface="Times New Roman" pitchFamily="18" charset="0"/>
                <a:ea typeface="標楷體" pitchFamily="65" charset="-120"/>
              </a:rPr>
              <a:t>統計學是研究定義問題、運用資料蒐集、整理、陳示、分析與推論等科學方法，在不確定</a:t>
            </a:r>
            <a:r>
              <a:rPr lang="en-US" altLang="zh-TW" sz="3400" dirty="0">
                <a:latin typeface="Times New Roman" pitchFamily="18" charset="0"/>
                <a:ea typeface="標楷體" pitchFamily="65" charset="-120"/>
              </a:rPr>
              <a:t>(Uncertainty)</a:t>
            </a:r>
            <a:r>
              <a:rPr lang="zh-TW" altLang="en-US" sz="3400" dirty="0">
                <a:latin typeface="Times New Roman" pitchFamily="18" charset="0"/>
                <a:ea typeface="標楷體" pitchFamily="65" charset="-120"/>
              </a:rPr>
              <a:t>情況下， 做出合理決策的科學。   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3076575" y="2595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zh-TW" altLang="en-US"/>
          </a:p>
        </p:txBody>
      </p:sp>
      <p:pic>
        <p:nvPicPr>
          <p:cNvPr id="10242" name="Picture 2" descr="原來這些牛掰的話都是胡適說的- 雪花新闻">
            <a:extLst>
              <a:ext uri="{FF2B5EF4-FFF2-40B4-BE49-F238E27FC236}">
                <a16:creationId xmlns:a16="http://schemas.microsoft.com/office/drawing/2014/main" id="{F162E681-E5D1-487F-B60D-4E24EE9D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44824"/>
            <a:ext cx="334786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itchFamily="18" charset="0"/>
                <a:ea typeface="標楷體" pitchFamily="65" charset="-120"/>
              </a:rPr>
              <a:t>資訊爆炸 </a:t>
            </a:r>
            <a:r>
              <a:rPr lang="en-US" altLang="zh-TW">
                <a:latin typeface="Times New Roman" pitchFamily="18" charset="0"/>
                <a:ea typeface="標楷體" pitchFamily="65" charset="-120"/>
              </a:rPr>
              <a:t>vs. </a:t>
            </a:r>
            <a:r>
              <a:rPr lang="zh-TW" altLang="en-US">
                <a:latin typeface="Times New Roman" pitchFamily="18" charset="0"/>
                <a:ea typeface="標楷體" pitchFamily="65" charset="-120"/>
              </a:rPr>
              <a:t>分析解讀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675"/>
            <a:ext cx="8425631" cy="501332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10000"/>
              </a:lnSpc>
              <a:buSzPct val="100000"/>
            </a:pPr>
            <a:r>
              <a:rPr lang="zh-TW" altLang="en-US" dirty="0">
                <a:latin typeface="Times New Roman" pitchFamily="18" charset="0"/>
                <a:ea typeface="標楷體" pitchFamily="65" charset="-120"/>
              </a:rPr>
              <a:t>日常生活中到處充斥「資訊」，哪些真正需要的關鍵因素？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哪些是必要資訊？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資料品質？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(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「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Garbage in, garbage out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」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)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altLang="zh-TW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如何根據既有資訊判斷？（哪些決策的風險較高、如何降低風險？）</a:t>
            </a:r>
            <a:endParaRPr lang="zh-TW" altLang="en-US" dirty="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D423C95-9C72-4A5F-90E6-96CDCFBF5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257" y="4797152"/>
            <a:ext cx="3093743" cy="206084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B239D3A-F985-4400-808F-70EDC3EF1D3A}"/>
              </a:ext>
            </a:extLst>
          </p:cNvPr>
          <p:cNvSpPr/>
          <p:nvPr/>
        </p:nvSpPr>
        <p:spPr>
          <a:xfrm>
            <a:off x="5148064" y="6667472"/>
            <a:ext cx="42484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https://img.freepik.com/free-vector/fake-news-concept_23-2148511560.jpg?size=626&amp;ext=jpg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69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6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0BBDD4F-C8CD-4397-A196-12E7B2C1A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59492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F322984-A24C-4C20-A821-EAE6C7DC9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9492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3B07BA9-710D-4D4A-9040-46FA79FD6415}"/>
              </a:ext>
            </a:extLst>
          </p:cNvPr>
          <p:cNvSpPr txBox="1"/>
          <p:nvPr/>
        </p:nvSpPr>
        <p:spPr>
          <a:xfrm>
            <a:off x="1477109" y="6055486"/>
            <a:ext cx="2086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True/Fake</a:t>
            </a:r>
            <a:endParaRPr lang="zh-TW" alt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E841FD4-69D7-4944-A34C-63299671439A}"/>
              </a:ext>
            </a:extLst>
          </p:cNvPr>
          <p:cNvSpPr txBox="1"/>
          <p:nvPr/>
        </p:nvSpPr>
        <p:spPr>
          <a:xfrm>
            <a:off x="5961184" y="6055486"/>
            <a:ext cx="2211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True/Fake</a:t>
            </a:r>
            <a:endParaRPr lang="zh-TW" alt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54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8DF2333-2F2D-4575-9D83-EEDAB38D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594928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569C938-F976-4D22-B246-B7B0B646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72000" cy="594928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DBE5493-4895-4D4D-AEFA-15ADBE3F6E0B}"/>
              </a:ext>
            </a:extLst>
          </p:cNvPr>
          <p:cNvSpPr txBox="1"/>
          <p:nvPr/>
        </p:nvSpPr>
        <p:spPr>
          <a:xfrm>
            <a:off x="1389184" y="5949280"/>
            <a:ext cx="2102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True/Fake</a:t>
            </a:r>
            <a:endParaRPr lang="zh-TW" alt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D7D3082-8A11-4DDA-90A0-8B1ED5055D2E}"/>
              </a:ext>
            </a:extLst>
          </p:cNvPr>
          <p:cNvSpPr txBox="1"/>
          <p:nvPr/>
        </p:nvSpPr>
        <p:spPr>
          <a:xfrm>
            <a:off x="5796136" y="6000750"/>
            <a:ext cx="2225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True/Fake</a:t>
            </a:r>
            <a:endParaRPr lang="zh-TW" altLang="en-US" sz="3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5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人的臉孔, 服裝, 人員, 文字 的圖片&#10;&#10;AI 產生的內容可能不正確。">
            <a:extLst>
              <a:ext uri="{FF2B5EF4-FFF2-40B4-BE49-F238E27FC236}">
                <a16:creationId xmlns:a16="http://schemas.microsoft.com/office/drawing/2014/main" id="{05ECE20A-5DE2-D684-AA74-E6A7D5CBB7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8"/>
          <a:stretch/>
        </p:blipFill>
        <p:spPr>
          <a:xfrm>
            <a:off x="107504" y="992963"/>
            <a:ext cx="4464496" cy="4464496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 descr="一張含有 人的臉孔, 服裝, 人員, 文字 的圖片&#10;&#10;AI 產生的內容可能不正確。">
            <a:extLst>
              <a:ext uri="{FF2B5EF4-FFF2-40B4-BE49-F238E27FC236}">
                <a16:creationId xmlns:a16="http://schemas.microsoft.com/office/drawing/2014/main" id="{C54ADAA5-7E57-885F-568E-3CFE190600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8857"/>
          <a:stretch/>
        </p:blipFill>
        <p:spPr>
          <a:xfrm>
            <a:off x="4738359" y="993262"/>
            <a:ext cx="4392488" cy="4464496"/>
          </a:xfrm>
          <a:prstGeom prst="rect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2CD2B81-790F-4620-9A1A-AAF756700B42}"/>
              </a:ext>
            </a:extLst>
          </p:cNvPr>
          <p:cNvSpPr txBox="1"/>
          <p:nvPr/>
        </p:nvSpPr>
        <p:spPr>
          <a:xfrm>
            <a:off x="179512" y="6093296"/>
            <a:ext cx="83529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註：影像來源 </a:t>
            </a:r>
            <a:r>
              <a:rPr lang="en-US" altLang="zh-TW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Celeb-DF-v2</a:t>
            </a:r>
            <a:r>
              <a:rPr lang="zh-TW" altLang="en-US" sz="26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，</a:t>
            </a:r>
            <a:r>
              <a:rPr lang="zh-TW" altLang="zh-TW" sz="2600" dirty="0">
                <a:solidFill>
                  <a:srgbClr val="0000CC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真實影像與深偽影像範例</a:t>
            </a:r>
            <a:endParaRPr lang="zh-TW" altLang="en-US" sz="2600" dirty="0">
              <a:solidFill>
                <a:srgbClr val="0000CC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75AE782-6E81-4178-8501-01159AA20540}"/>
              </a:ext>
            </a:extLst>
          </p:cNvPr>
          <p:cNvSpPr txBox="1"/>
          <p:nvPr/>
        </p:nvSpPr>
        <p:spPr>
          <a:xfrm>
            <a:off x="26459" y="11289"/>
            <a:ext cx="9130847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solidFill>
                  <a:srgbClr val="0000CC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同學們能分辨那個影像是電腦合成？</a:t>
            </a:r>
          </a:p>
        </p:txBody>
      </p:sp>
    </p:spTree>
    <p:extLst>
      <p:ext uri="{BB962C8B-B14F-4D97-AF65-F5344CB8AC3E}">
        <p14:creationId xmlns:p14="http://schemas.microsoft.com/office/powerpoint/2010/main" val="1060925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2971800" y="685800"/>
            <a:ext cx="3352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zh-TW" altLang="en-US" sz="2800">
                <a:latin typeface="Times New Roman" pitchFamily="18" charset="0"/>
                <a:ea typeface="標楷體" pitchFamily="65" charset="-120"/>
              </a:rPr>
              <a:t>定 義 問 題</a:t>
            </a: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2971800" y="2209800"/>
            <a:ext cx="3352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zh-TW" altLang="en-US" sz="2800">
                <a:latin typeface="Times New Roman" pitchFamily="18" charset="0"/>
                <a:ea typeface="標楷體" pitchFamily="65" charset="-120"/>
              </a:rPr>
              <a:t>蒐 集 資 料</a:t>
            </a: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2959559" y="3775035"/>
            <a:ext cx="3352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zh-TW" altLang="en-US" sz="2800">
                <a:latin typeface="Times New Roman" pitchFamily="18" charset="0"/>
                <a:ea typeface="標楷體" pitchFamily="65" charset="-120"/>
              </a:rPr>
              <a:t>分 析 資 料</a:t>
            </a: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2971800" y="5305888"/>
            <a:ext cx="3352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/>
            </a:prstShdw>
          </a:effectLst>
        </p:spPr>
        <p:txBody>
          <a:bodyPr wrap="none" anchor="ctr"/>
          <a:lstStyle/>
          <a:p>
            <a:pPr algn="ctr"/>
            <a:r>
              <a:rPr lang="zh-TW" altLang="en-US" sz="2800">
                <a:latin typeface="Times New Roman" pitchFamily="18" charset="0"/>
                <a:ea typeface="標楷體" pitchFamily="65" charset="-120"/>
              </a:rPr>
              <a:t>詮 釋 結 果</a:t>
            </a:r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4788024" y="1531397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>
            <a:prstShdw prst="shdw13" dist="53882" dir="13500000">
              <a:schemeClr val="bg2"/>
            </a:prstShdw>
          </a:effec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4788024" y="3096392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>
            <a:prstShdw prst="shdw13" dist="53882" dir="13500000">
              <a:schemeClr val="bg2"/>
            </a:prstShdw>
          </a:effec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>
            <a:off x="4790984" y="4656847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>
            <a:prstShdw prst="shdw13" dist="53882" dir="13500000">
              <a:schemeClr val="bg2"/>
            </a:prstShdw>
          </a:effec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7696200" y="38862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pic>
        <p:nvPicPr>
          <p:cNvPr id="115722" name="Picture 10" descr="BD05299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10000"/>
            <a:ext cx="2667000" cy="2466975"/>
          </a:xfrm>
          <a:prstGeom prst="rect">
            <a:avLst/>
          </a:prstGeom>
          <a:noFill/>
        </p:spPr>
      </p:pic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477000" y="3810000"/>
            <a:ext cx="2209800" cy="485775"/>
          </a:xfrm>
          <a:prstGeom prst="leftArrow">
            <a:avLst>
              <a:gd name="adj1" fmla="val 50000"/>
              <a:gd name="adj2" fmla="val 11372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15724" name="WordArt 12"/>
          <p:cNvSpPr>
            <a:spLocks noChangeArrowheads="1" noChangeShapeType="1" noTextEdit="1"/>
          </p:cNvSpPr>
          <p:nvPr/>
        </p:nvSpPr>
        <p:spPr bwMode="auto">
          <a:xfrm>
            <a:off x="6781800" y="4419600"/>
            <a:ext cx="182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hlink"/>
                </a:solidFill>
                <a:latin typeface="標楷體"/>
                <a:ea typeface="標楷體"/>
              </a:rPr>
              <a:t>絕大多數的</a:t>
            </a:r>
          </a:p>
          <a:p>
            <a:pPr algn="ctr"/>
            <a:r>
              <a:rPr lang="zh-TW" altLang="en-US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chemeClr val="hlink"/>
                </a:solidFill>
                <a:latin typeface="標楷體"/>
                <a:ea typeface="標楷體"/>
              </a:rPr>
              <a:t>統計教學重心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FC3C89E-B471-4E34-9DF7-3976A3A369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C826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325817" y="1360559"/>
            <a:ext cx="304826" cy="7315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FF23634-14E8-4A19-9E19-4B5ACCC0B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132" y="2873822"/>
            <a:ext cx="335309" cy="7559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7F087A-6F33-40D6-9BB1-F462D2152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974" y="4434277"/>
            <a:ext cx="335309" cy="7559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8D9E710-6742-46B8-B39F-F01014A62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136904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730B772-0645-4EF0-88EA-A5D17080D03C}"/>
              </a:ext>
            </a:extLst>
          </p:cNvPr>
          <p:cNvSpPr/>
          <p:nvPr/>
        </p:nvSpPr>
        <p:spPr>
          <a:xfrm>
            <a:off x="5868144" y="6150114"/>
            <a:ext cx="327585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808038" indent="-808038"/>
            <a:r>
              <a:rPr lang="en-US" altLang="zh-TW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 Practical Data Science with R (2020)</a:t>
            </a:r>
            <a:endParaRPr lang="zh-TW" alt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99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Times New Roman" pitchFamily="18" charset="0"/>
                <a:ea typeface="標楷體" pitchFamily="65" charset="-120"/>
              </a:rPr>
              <a:t>資訊與決策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684C9A7-8A20-4A4D-BD1E-03C4F8219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0"/>
            <a:ext cx="3563888" cy="227687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70E4-B4A7-49CA-99CB-3020102EB104}"/>
              </a:ext>
            </a:extLst>
          </p:cNvPr>
          <p:cNvSpPr/>
          <p:nvPr/>
        </p:nvSpPr>
        <p:spPr>
          <a:xfrm>
            <a:off x="5292080" y="29837"/>
            <a:ext cx="39421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http://www.bomb01.com/upload/news/original/4b2ddc67d1e4cb4ab8a07d8b3863cbf5.jpg</a:t>
            </a:r>
            <a:endParaRPr lang="zh-TW" alt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49CCD66C-D827-4E24-B1EA-DD28831CD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849270"/>
            <a:ext cx="8276853" cy="4679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0000"/>
              </a:lnSpc>
              <a:buSzPct val="100000"/>
            </a:pPr>
            <a:r>
              <a:rPr lang="zh-TW" altLang="en-US" kern="0" dirty="0">
                <a:latin typeface="Times New Roman" pitchFamily="18" charset="0"/>
                <a:ea typeface="標楷體" pitchFamily="65" charset="-120"/>
              </a:rPr>
              <a:t>過去有土地、資金等的資本家，透過勞力及資本密集而具有競爭力；</a:t>
            </a:r>
            <a:r>
              <a:rPr lang="en-US" altLang="zh-TW" kern="0" dirty="0">
                <a:latin typeface="Times New Roman" pitchFamily="18" charset="0"/>
                <a:ea typeface="標楷體" pitchFamily="65" charset="-120"/>
              </a:rPr>
              <a:t>21</a:t>
            </a:r>
            <a:r>
              <a:rPr lang="zh-TW" altLang="en-US" kern="0" dirty="0">
                <a:latin typeface="Times New Roman" pitchFamily="18" charset="0"/>
                <a:ea typeface="標楷體" pitchFamily="65" charset="-120"/>
              </a:rPr>
              <a:t>世紀轉變為知識經濟的時代，擁有及能夠解讀資訊的人掌握絕對優勢。</a:t>
            </a:r>
            <a:r>
              <a:rPr lang="en-US" altLang="zh-TW" kern="0" dirty="0">
                <a:latin typeface="Times New Roman" pitchFamily="18" charset="0"/>
                <a:ea typeface="標楷體" pitchFamily="65" charset="-120"/>
              </a:rPr>
              <a:t>(Amazon</a:t>
            </a:r>
            <a:r>
              <a:rPr lang="zh-TW" altLang="en-US" kern="0" dirty="0"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kern="0" dirty="0">
                <a:latin typeface="Times New Roman" pitchFamily="18" charset="0"/>
                <a:ea typeface="標楷體" pitchFamily="65" charset="-120"/>
              </a:rPr>
              <a:t>Google</a:t>
            </a:r>
            <a:r>
              <a:rPr lang="zh-TW" altLang="en-US" kern="0" dirty="0">
                <a:latin typeface="Times New Roman" pitchFamily="18" charset="0"/>
                <a:ea typeface="標楷體" pitchFamily="65" charset="-120"/>
              </a:rPr>
              <a:t>！</a:t>
            </a:r>
            <a:r>
              <a:rPr lang="en-US" altLang="zh-TW" kern="0" dirty="0"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</a:t>
            </a:r>
            <a:r>
              <a:rPr lang="zh-TW" altLang="en-US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統計是</a:t>
            </a:r>
            <a:r>
              <a:rPr lang="zh-TW" altLang="en-US" b="1" u="sng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蒐集資料</a:t>
            </a:r>
            <a:r>
              <a:rPr lang="zh-TW" altLang="en-US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、</a:t>
            </a:r>
            <a:r>
              <a:rPr lang="zh-TW" altLang="en-US" b="1" u="sng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整理</a:t>
            </a:r>
            <a:r>
              <a:rPr lang="zh-TW" altLang="en-US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與</a:t>
            </a:r>
            <a:r>
              <a:rPr lang="zh-TW" altLang="en-US" b="1" u="sng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分析資料</a:t>
            </a:r>
            <a:r>
              <a:rPr lang="zh-TW" altLang="en-US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，協助做出</a:t>
            </a:r>
            <a:r>
              <a:rPr lang="zh-TW" altLang="en-US" b="1" u="sng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合理判斷</a:t>
            </a:r>
            <a:r>
              <a:rPr lang="zh-TW" altLang="en-US" kern="0" dirty="0">
                <a:latin typeface="Times New Roman" pitchFamily="18" charset="0"/>
                <a:ea typeface="標楷體" pitchFamily="65" charset="-120"/>
                <a:sym typeface="Wingdings" pitchFamily="2" charset="2"/>
              </a:rPr>
              <a:t>的一門科學。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1B7404-2D82-4AE8-8895-F7A7C2747958}"/>
              </a:ext>
            </a:extLst>
          </p:cNvPr>
          <p:cNvSpPr/>
          <p:nvPr/>
        </p:nvSpPr>
        <p:spPr>
          <a:xfrm>
            <a:off x="2672916" y="6643497"/>
            <a:ext cx="379816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http://www.bomb01.com/upload/news/original/c29ad198f2f1c77f3b7e7dc8fe636d70.jpg</a:t>
            </a:r>
            <a:endParaRPr lang="zh-TW" altLang="en-US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053C1B4-E4AA-4D0F-AD1D-40F2A99AB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786" y="4895564"/>
            <a:ext cx="3444539" cy="193259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98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12" grpId="0" build="p" animBg="1"/>
    </p:bld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新細明體"/>
        <a:cs typeface=""/>
      </a:majorFont>
      <a:minorFont>
        <a:latin typeface="Tahom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新細明體" charset="-12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2606</TotalTime>
  <Words>789</Words>
  <Application>Microsoft Office PowerPoint</Application>
  <PresentationFormat>如螢幕大小 (4:3)</PresentationFormat>
  <Paragraphs>79</Paragraphs>
  <Slides>17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標楷體</vt:lpstr>
      <vt:lpstr>Comic Sans MS</vt:lpstr>
      <vt:lpstr>Tahoma</vt:lpstr>
      <vt:lpstr>Times New Roman</vt:lpstr>
      <vt:lpstr>Wingdings</vt:lpstr>
      <vt:lpstr>Blends</vt:lpstr>
      <vt:lpstr>Document</vt:lpstr>
      <vt:lpstr>什麼是統計？</vt:lpstr>
      <vt:lpstr>PowerPoint 簡報</vt:lpstr>
      <vt:lpstr>資訊爆炸 vs. 分析解讀</vt:lpstr>
      <vt:lpstr>PowerPoint 簡報</vt:lpstr>
      <vt:lpstr>PowerPoint 簡報</vt:lpstr>
      <vt:lpstr>PowerPoint 簡報</vt:lpstr>
      <vt:lpstr>PowerPoint 簡報</vt:lpstr>
      <vt:lpstr>PowerPoint 簡報</vt:lpstr>
      <vt:lpstr>資訊與決策</vt:lpstr>
      <vt:lpstr>資訊與知識的價值(資料採礦)</vt:lpstr>
      <vt:lpstr>沃馬特量販店(Wal-Mart)</vt:lpstr>
      <vt:lpstr>商學院有3G (三「計」)</vt:lpstr>
      <vt:lpstr>PowerPoint 簡報</vt:lpstr>
      <vt:lpstr>「商業數量方法」課程</vt:lpstr>
      <vt:lpstr>學習統計的幾個要素</vt:lpstr>
      <vt:lpstr>幾本有趣的參考書籍</vt:lpstr>
      <vt:lpstr>祝大家有好的開始！ </vt:lpstr>
    </vt:vector>
  </TitlesOfParts>
  <Company>NCCU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應用統計研討     Fall 2002</dc:title>
  <dc:creator>Jack Yue</dc:creator>
  <cp:lastModifiedBy>csyue</cp:lastModifiedBy>
  <cp:revision>248</cp:revision>
  <dcterms:created xsi:type="dcterms:W3CDTF">2002-09-18T15:12:48Z</dcterms:created>
  <dcterms:modified xsi:type="dcterms:W3CDTF">2026-06-21T11:58:43Z</dcterms:modified>
</cp:coreProperties>
</file>